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4"/>
  </p:sldMasterIdLst>
  <p:notesMasterIdLst>
    <p:notesMasterId r:id="rId18"/>
  </p:notesMasterIdLst>
  <p:handoutMasterIdLst>
    <p:handoutMasterId r:id="rId19"/>
  </p:handoutMasterIdLst>
  <p:sldIdLst>
    <p:sldId id="404" r:id="rId5"/>
    <p:sldId id="381" r:id="rId6"/>
    <p:sldId id="405" r:id="rId7"/>
    <p:sldId id="382" r:id="rId8"/>
    <p:sldId id="407" r:id="rId9"/>
    <p:sldId id="403" r:id="rId10"/>
    <p:sldId id="397" r:id="rId11"/>
    <p:sldId id="398" r:id="rId12"/>
    <p:sldId id="394" r:id="rId13"/>
    <p:sldId id="400" r:id="rId14"/>
    <p:sldId id="392" r:id="rId15"/>
    <p:sldId id="408" r:id="rId16"/>
    <p:sldId id="402" r:id="rId17"/>
  </p:sldIdLst>
  <p:sldSz cx="9144000" cy="6858000" type="screen4x3"/>
  <p:notesSz cx="7010400" cy="92964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Stredný štýl 3 - zvýrazneni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Štýl s motívom 1 - zvýrazneni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Štýl s motívom 2 - zvýrazneni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Svetlý štýl 1 - zvýrazneni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Svetlý štýl 2 - zvýrazneni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Svetlý štýl 3 - zvýrazneni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Stredný štýl 1 - zvýrazneni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Stredný štýl 4 - zvýrazneni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Tmavý štýl 1 - zvýraznenie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Tmavý štýl 2 - zvýraznenie 5/zvýrazneni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 autoAdjust="0"/>
  </p:normalViewPr>
  <p:slideViewPr>
    <p:cSldViewPr>
      <p:cViewPr varScale="1">
        <p:scale>
          <a:sx n="116" d="100"/>
          <a:sy n="116" d="100"/>
        </p:scale>
        <p:origin x="146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970159" y="1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9EE525-4B13-4BB8-A988-8378A5F37A44}" type="datetimeFigureOut">
              <a:rPr lang="sk-SK" smtClean="0"/>
              <a:pPr/>
              <a:t>29.09.2021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829648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970159" y="8829648"/>
            <a:ext cx="3038604" cy="4667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6FFB1E-B4CE-4E79-AF0B-4CD242278306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39464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956F4-E23E-4CA6-9206-7BF7C18813F2}" type="datetimeFigureOut">
              <a:rPr lang="sk-SK" smtClean="0"/>
              <a:pPr/>
              <a:t>29.09.2021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FE273-3BE1-4904-BBCB-1C468CCF355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63211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99F14-69B4-41CF-B158-1197DE3721CE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29.09.2021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33CEC-27CB-4240-910A-3FA572F372C8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942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FB694-C190-476D-A1AE-E04CF2C65972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29.09.2021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CD674-C38A-4501-A935-D36C32927CA9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292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F6AE0-AA1B-4FE8-B5BA-D25BBDF4C958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29.09.2021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455EC-A514-44C7-8952-DC130D1D97E7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228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AF2A6-75B0-44D7-B4B9-0CE7CA387C8D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29.09.2021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06FC8-E320-443E-8355-7A853A8BAC06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030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1D1CD-5E22-40E5-8788-4C700676CC46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29.09.2021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439C9-6033-4F13-B187-242549BF2C4C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084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D165C-9B42-4589-A6FB-2A7F62E37C97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29.09.2021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9F26E-3485-408E-B00C-498EDA0B5FD6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579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823F2-B48D-46F5-A11C-23644519D623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29.09.2021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695DD-CE5D-4F08-9852-6B5EDA4EF2F8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689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53DEE-A4D6-468A-9B78-9876753510B9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29.09.2021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21214-E217-4421-B08B-02841F7F0A33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739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A2949-4F9C-4CC1-9423-73EB92FA01C4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29.09.2021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DA5C0-3C22-4F13-9313-4F0EB2C1252C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717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5ED0F-6D7C-44BE-BEC9-C1CFEABBE45E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29.09.2021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FA543-1DE1-41BE-BD96-FDCF96E289C6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537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5667F-2D87-4D01-AB7D-1668304ECD75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29.09.2021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0325D-32BF-4193-963D-02DAEDEE3781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938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Kliknite sem a upravte štýl predlohy nadpisov.</a:t>
            </a:r>
          </a:p>
        </p:txBody>
      </p:sp>
      <p:sp>
        <p:nvSpPr>
          <p:cNvPr id="1027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CC298B-3C55-442F-904E-CDBE8111C3AB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29.09.2021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3E5F06-8913-4B54-9138-45AE85E68A3B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509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27984" y="3789040"/>
            <a:ext cx="4271963" cy="11430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WenQuanYi Zen Hei" charset="0"/>
              </a:rPr>
              <a:t>OPERAČNÝ PROGRAM </a:t>
            </a:r>
            <a:br>
              <a:rPr lang="sk-SK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WenQuanYi Zen Hei" charset="0"/>
              </a:rPr>
            </a:br>
            <a:r>
              <a:rPr lang="sk-SK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WenQuanYi Zen Hei" charset="0"/>
              </a:rPr>
              <a:t>ĽUDSKÉ ZDROJE</a:t>
            </a:r>
            <a:endParaRPr lang="sk-SK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27984" y="4869160"/>
            <a:ext cx="4257675" cy="500062"/>
          </a:xfrm>
        </p:spPr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Integrácia </a:t>
            </a: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marginalizovaných rómskych komunít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sk-SK" sz="1200" dirty="0">
                <a:latin typeface="Arial" charset="0"/>
                <a:cs typeface="WenQuanYi Zen Hei" charset="0"/>
              </a:rPr>
              <a:t>Programové obdobie 2014-2020</a:t>
            </a:r>
            <a:endParaRPr lang="sk-SK" sz="1200" dirty="0"/>
          </a:p>
        </p:txBody>
      </p:sp>
      <p:sp>
        <p:nvSpPr>
          <p:cNvPr id="4" name="Podnadpis 2"/>
          <p:cNvSpPr txBox="1">
            <a:spLocks/>
          </p:cNvSpPr>
          <p:nvPr/>
        </p:nvSpPr>
        <p:spPr bwMode="auto">
          <a:xfrm>
            <a:off x="395537" y="4365104"/>
            <a:ext cx="367240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endParaRPr lang="sk-SK" sz="1200" dirty="0"/>
          </a:p>
        </p:txBody>
      </p:sp>
      <p:sp>
        <p:nvSpPr>
          <p:cNvPr id="5" name="Obdĺžnik 4"/>
          <p:cNvSpPr/>
          <p:nvPr/>
        </p:nvSpPr>
        <p:spPr>
          <a:xfrm>
            <a:off x="412492" y="1412776"/>
            <a:ext cx="82874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sk-SK" b="1" dirty="0"/>
              <a:t>Najčastejšie pochybenia žiadateľov identifikované v procese konania o žiadosti alebo ako podať žiadosť tak aby nemusela byť </a:t>
            </a:r>
            <a:r>
              <a:rPr lang="sk-SK" b="1" dirty="0" err="1"/>
              <a:t>klarifikovaná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7867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539552" y="404664"/>
            <a:ext cx="8186766" cy="5976664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0" indent="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200" b="1" dirty="0"/>
              <a:t>Pochybenia </a:t>
            </a:r>
            <a:r>
              <a:rPr lang="sk-SK" sz="2200" b="1" dirty="0" smtClean="0"/>
              <a:t>v </a:t>
            </a:r>
            <a:r>
              <a:rPr lang="sk-SK" sz="2200" b="1" dirty="0"/>
              <a:t>prílohách </a:t>
            </a:r>
            <a:r>
              <a:rPr lang="sk-SK" sz="2200" b="1" dirty="0" smtClean="0"/>
              <a:t>žiadosti</a:t>
            </a:r>
            <a:endParaRPr lang="sk-SK" sz="2200" b="1" dirty="0"/>
          </a:p>
          <a:p>
            <a:pPr algn="just"/>
            <a:r>
              <a:rPr lang="sk-SK" sz="2000" b="1" dirty="0" smtClean="0"/>
              <a:t>Preukázanie spôsobu financovania projektu z vlastných zdrojov - uznesenie zastupiteľstva obce - </a:t>
            </a:r>
            <a:r>
              <a:rPr lang="sk-SK" sz="2000" b="1" i="1" dirty="0" smtClean="0">
                <a:solidFill>
                  <a:srgbClr val="FF0000"/>
                </a:solidFill>
              </a:rPr>
              <a:t>dôsledne dodržať minimálny obsah uvedený vo výzve: </a:t>
            </a:r>
          </a:p>
          <a:p>
            <a:pPr marL="0" indent="0" algn="just">
              <a:buNone/>
            </a:pPr>
            <a:r>
              <a:rPr lang="sk-SK" sz="2000" i="1" dirty="0" smtClean="0"/>
              <a:t>-</a:t>
            </a:r>
            <a:r>
              <a:rPr lang="sk-SK" sz="2000" b="1" i="1" dirty="0" smtClean="0"/>
              <a:t>     </a:t>
            </a:r>
            <a:r>
              <a:rPr lang="sk-SK" sz="2000" dirty="0" smtClean="0"/>
              <a:t>kód výzvy </a:t>
            </a:r>
          </a:p>
          <a:p>
            <a:pPr marL="0" indent="0" algn="just">
              <a:buNone/>
            </a:pPr>
            <a:r>
              <a:rPr lang="sk-SK" sz="2000" dirty="0" smtClean="0"/>
              <a:t>-     názov projektu </a:t>
            </a:r>
          </a:p>
          <a:p>
            <a:pPr algn="just">
              <a:buFontTx/>
              <a:buChar char="-"/>
            </a:pPr>
            <a:r>
              <a:rPr lang="sk-SK" sz="2000" dirty="0" smtClean="0"/>
              <a:t>súhlas zastupiteľstva s predložením </a:t>
            </a:r>
            <a:r>
              <a:rPr lang="sk-SK" sz="2000" dirty="0" err="1" smtClean="0"/>
              <a:t>ŽoNFP</a:t>
            </a:r>
            <a:r>
              <a:rPr lang="sk-SK" sz="2000" dirty="0" smtClean="0"/>
              <a:t> na SO, pričom ciele projektu sú v súlade s platným programom rozvoja obce a platným územným plánom obce (ak obec má povinnosť mať vypracovanú územnoplánovaciu dokumentáciu)</a:t>
            </a:r>
            <a:endParaRPr lang="sk-SK" sz="2000" dirty="0"/>
          </a:p>
          <a:p>
            <a:pPr algn="just">
              <a:buFontTx/>
              <a:buChar char="-"/>
            </a:pPr>
            <a:r>
              <a:rPr lang="sk-SK" sz="2000" dirty="0" smtClean="0"/>
              <a:t>súhlas </a:t>
            </a:r>
            <a:r>
              <a:rPr lang="sk-SK" sz="2000" dirty="0"/>
              <a:t>zastupiteľstva so zabezpečením </a:t>
            </a:r>
            <a:r>
              <a:rPr lang="sk-SK" sz="2000" dirty="0" smtClean="0"/>
              <a:t>povinného spolufinancovania </a:t>
            </a:r>
            <a:r>
              <a:rPr lang="sk-SK" sz="2000" dirty="0"/>
              <a:t>projektu </a:t>
            </a:r>
            <a:r>
              <a:rPr lang="sk-SK" sz="2000" dirty="0" err="1"/>
              <a:t>t.j</a:t>
            </a:r>
            <a:r>
              <a:rPr lang="sk-SK" sz="2000" dirty="0"/>
              <a:t>. min. 5% z celkových oprávnených </a:t>
            </a:r>
            <a:r>
              <a:rPr lang="sk-SK" sz="2000" dirty="0" smtClean="0"/>
              <a:t>výdavkov </a:t>
            </a:r>
            <a:r>
              <a:rPr lang="sk-SK" sz="2000" dirty="0"/>
              <a:t>	</a:t>
            </a:r>
          </a:p>
          <a:p>
            <a:pPr algn="just">
              <a:buFontTx/>
              <a:buChar char="-"/>
            </a:pPr>
            <a:r>
              <a:rPr lang="sk-SK" sz="2000" dirty="0"/>
              <a:t>súhlas zastupiteľstva so zabezpečením financovania neoprávnených výdavkov, ktoré vzniknú v priebehu realizácie projektu a budú nevyhnutné na dosiahnutie jeho cieľa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sk-SK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07720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539552" y="404664"/>
            <a:ext cx="8186766" cy="5976664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0" indent="0" algn="ctr">
              <a:buNone/>
            </a:pPr>
            <a:r>
              <a:rPr lang="sk-SK" sz="2000" b="1" dirty="0" smtClean="0"/>
              <a:t>Pochybenia </a:t>
            </a:r>
            <a:r>
              <a:rPr lang="sk-SK" sz="2000" b="1" dirty="0"/>
              <a:t>v prílohách žiadosti</a:t>
            </a:r>
          </a:p>
          <a:p>
            <a:pPr algn="just"/>
            <a:endParaRPr lang="sk-SK" sz="2000" b="1" dirty="0" smtClean="0"/>
          </a:p>
          <a:p>
            <a:pPr algn="just"/>
            <a:r>
              <a:rPr lang="sk-SK" sz="2000" b="1" dirty="0" smtClean="0"/>
              <a:t>Podmienka</a:t>
            </a:r>
            <a:r>
              <a:rPr lang="sk-SK" sz="2000" b="1" dirty="0"/>
              <a:t>, že žiadateľ má schválený program rozvoja obce a príslušnú územnoplánovaciu dokumentáciu </a:t>
            </a:r>
            <a:r>
              <a:rPr lang="sk-SK" sz="2000" dirty="0" smtClean="0"/>
              <a:t>– </a:t>
            </a:r>
            <a:r>
              <a:rPr lang="sk-SK" sz="2000" i="1" dirty="0" smtClean="0"/>
              <a:t>predložiť uznesenie, resp. výpis z uznesenia zastupiteľstva k schváleniu programu rozvoja obce a tiež </a:t>
            </a:r>
            <a:r>
              <a:rPr lang="sk-SK" sz="2000" i="1" u="sng" dirty="0" smtClean="0"/>
              <a:t>územnoplánovacej dokumentácie </a:t>
            </a:r>
            <a:r>
              <a:rPr lang="sk-SK" sz="2000" i="1" dirty="0" smtClean="0"/>
              <a:t>(ak má obec povinnosť ju vypracovať).</a:t>
            </a:r>
            <a:r>
              <a:rPr lang="sk-SK" sz="2000" dirty="0"/>
              <a:t>	</a:t>
            </a:r>
            <a:endParaRPr lang="sk-SK" sz="2000" dirty="0" smtClean="0"/>
          </a:p>
          <a:p>
            <a:pPr algn="just"/>
            <a:r>
              <a:rPr lang="sk-SK" sz="2000" dirty="0" smtClean="0"/>
              <a:t>Z uznesenia (samotnej dokumentácie) musí byť zrejmé na aké obdobie je platná. </a:t>
            </a:r>
            <a:r>
              <a:rPr lang="sk-SK" sz="2000" b="1" dirty="0" smtClean="0">
                <a:solidFill>
                  <a:srgbClr val="FF0000"/>
                </a:solidFill>
              </a:rPr>
              <a:t>Ak nie je platná na aktuálne obdobie je potrebné predložiť i uznesenie zastupiteľstva, ktorým sa predlžila platnosť, resp. schválil nový platný dokument.</a:t>
            </a:r>
            <a:endParaRPr lang="sk-SK" sz="2000" b="1" dirty="0">
              <a:solidFill>
                <a:srgbClr val="FF0000"/>
              </a:solidFill>
            </a:endParaRPr>
          </a:p>
          <a:p>
            <a:pPr algn="just"/>
            <a:r>
              <a:rPr lang="sk-SK" sz="2000" dirty="0" smtClean="0"/>
              <a:t>Energetické hodnotenie budovy (v prípade rekonštrukcie) – explicitne uviesť výpočet </a:t>
            </a:r>
            <a:r>
              <a:rPr lang="sk-SK" sz="2000" dirty="0"/>
              <a:t>a výslednú hodnotu </a:t>
            </a:r>
            <a:r>
              <a:rPr lang="sk-SK" sz="2000" dirty="0" smtClean="0"/>
              <a:t>MU P0105 </a:t>
            </a:r>
            <a:r>
              <a:rPr lang="sk-SK" sz="2000" dirty="0"/>
              <a:t>Odhadované ročné zníženie emisií skleníkových plynov pri renovovaných </a:t>
            </a:r>
            <a:r>
              <a:rPr lang="sk-SK" sz="2000" dirty="0" smtClean="0"/>
              <a:t>budovách</a:t>
            </a:r>
            <a:endParaRPr lang="sk-SK" sz="2000" dirty="0"/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sk-SK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420485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539552" y="404664"/>
            <a:ext cx="8186766" cy="5976664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0" indent="0" algn="ctr">
              <a:buNone/>
            </a:pPr>
            <a:r>
              <a:rPr lang="sk-SK" sz="2000" b="1" dirty="0"/>
              <a:t>Pochybenia v prílohách žiadosti</a:t>
            </a:r>
          </a:p>
          <a:p>
            <a:pPr algn="just"/>
            <a:endParaRPr lang="sk-SK" sz="2000" b="1" dirty="0" smtClean="0"/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000" b="1" dirty="0"/>
              <a:t>Nedoručenie príloh (predovšetkým PD a rozpočtu)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dirty="0"/>
              <a:t>V takomto prípade SO nevie overiť správnosť aktivity projektu, popisnú časť, ukazovatele ani výšku nárokovaných výdavkov. </a:t>
            </a:r>
            <a:endParaRPr lang="sk-SK" sz="2000" dirty="0" smtClean="0"/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dirty="0" smtClean="0"/>
              <a:t>Pozor </a:t>
            </a:r>
            <a:r>
              <a:rPr lang="sk-SK" sz="2000" dirty="0"/>
              <a:t>na pečiatku – okrúhla pečiatka na PD ako i rozpočte</a:t>
            </a:r>
            <a:r>
              <a:rPr lang="sk-SK" sz="2000" dirty="0" smtClean="0"/>
              <a:t>.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000" b="1" dirty="0" smtClean="0"/>
              <a:t>Nepredložené prieskumy trhu/podpísané zmluvy o dielo k </a:t>
            </a:r>
            <a:r>
              <a:rPr lang="sk-SK" sz="2000" b="1" smtClean="0"/>
              <a:t>nárokovaným výdavkom.</a:t>
            </a:r>
            <a:endParaRPr lang="sk-SK" sz="2000" b="1" dirty="0"/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sk-SK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13580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539552" y="404664"/>
            <a:ext cx="8186766" cy="5976664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0" indent="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200" b="1" dirty="0" err="1" smtClean="0"/>
              <a:t>ŽoNFP</a:t>
            </a:r>
            <a:r>
              <a:rPr lang="sk-SK" sz="2200" b="1" dirty="0" smtClean="0"/>
              <a:t> odoslaná splnomocnenou osobou</a:t>
            </a:r>
            <a:endParaRPr lang="sk-SK" sz="2200" b="1" dirty="0"/>
          </a:p>
          <a:p>
            <a:pPr marL="0" indent="0">
              <a:buNone/>
            </a:pPr>
            <a:r>
              <a:rPr lang="sk-SK" sz="2000" dirty="0" smtClean="0"/>
              <a:t>V prípade, že bude </a:t>
            </a:r>
            <a:r>
              <a:rPr lang="sk-SK" sz="2000" dirty="0" err="1" smtClean="0"/>
              <a:t>ŽoNFP</a:t>
            </a:r>
            <a:r>
              <a:rPr lang="sk-SK" sz="2000" dirty="0" smtClean="0"/>
              <a:t> zasielaná splnomocnenou osobou žiadateľ predloží:</a:t>
            </a:r>
          </a:p>
          <a:p>
            <a:pPr marL="0" indent="0">
              <a:buNone/>
            </a:pPr>
            <a:endParaRPr lang="sk-SK" sz="2000" dirty="0" smtClean="0"/>
          </a:p>
          <a:p>
            <a:pPr>
              <a:buFontTx/>
              <a:buChar char="-"/>
            </a:pPr>
            <a:r>
              <a:rPr lang="sk-SK" sz="2000" dirty="0" smtClean="0"/>
              <a:t>Výpis z registra trestov za splnomocnenú osobu,</a:t>
            </a:r>
          </a:p>
          <a:p>
            <a:pPr>
              <a:buFontTx/>
              <a:buChar char="-"/>
            </a:pPr>
            <a:r>
              <a:rPr lang="sk-SK" sz="2000" dirty="0" smtClean="0"/>
              <a:t>Plnú moc, ktorá bude obsahovať minimálne názov projektu, kód </a:t>
            </a:r>
            <a:r>
              <a:rPr lang="sk-SK" sz="2000" dirty="0" err="1" smtClean="0"/>
              <a:t>ŽoNFP</a:t>
            </a:r>
            <a:r>
              <a:rPr lang="sk-SK" sz="2000" dirty="0" smtClean="0"/>
              <a:t>, oprávnenosť úkonov (odporúčame použiť preddefinovaný vzor),</a:t>
            </a:r>
          </a:p>
          <a:p>
            <a:pPr>
              <a:buFontTx/>
              <a:buChar char="-"/>
            </a:pPr>
            <a:endParaRPr lang="sk-SK" sz="2000" dirty="0"/>
          </a:p>
          <a:p>
            <a:pPr>
              <a:buFontTx/>
              <a:buChar char="-"/>
            </a:pPr>
            <a:r>
              <a:rPr lang="sk-SK" sz="2000" b="1" dirty="0" smtClean="0">
                <a:solidFill>
                  <a:srgbClr val="FF0000"/>
                </a:solidFill>
              </a:rPr>
              <a:t>V prípade ak budete danú plnú moc medzi Vami a splnomocnencom podpisovať elektronicky je potrebné do ITMS 2014+ okrem samotnej plnej moci nahrať i potvrdenie o elektronickom podpise vo formáte </a:t>
            </a:r>
            <a:r>
              <a:rPr lang="sk-SK" sz="2000" b="1" dirty="0" err="1" smtClean="0">
                <a:solidFill>
                  <a:srgbClr val="FF0000"/>
                </a:solidFill>
              </a:rPr>
              <a:t>asice</a:t>
            </a:r>
            <a:r>
              <a:rPr lang="sk-SK" sz="2000" b="1" dirty="0">
                <a:solidFill>
                  <a:srgbClr val="FF0000"/>
                </a:solidFill>
              </a:rPr>
              <a:t> </a:t>
            </a:r>
            <a:r>
              <a:rPr lang="sk-SK" sz="2000" b="1" dirty="0" smtClean="0">
                <a:solidFill>
                  <a:srgbClr val="FF0000"/>
                </a:solidFill>
              </a:rPr>
              <a:t>alebo </a:t>
            </a:r>
            <a:r>
              <a:rPr lang="sk-SK" sz="2000" b="1" dirty="0" err="1" smtClean="0">
                <a:solidFill>
                  <a:srgbClr val="FF0000"/>
                </a:solidFill>
              </a:rPr>
              <a:t>xzep</a:t>
            </a:r>
            <a:r>
              <a:rPr lang="sk-SK" sz="2000" b="1" dirty="0" smtClean="0">
                <a:solidFill>
                  <a:srgbClr val="FF0000"/>
                </a:solidFill>
              </a:rPr>
              <a:t>.</a:t>
            </a:r>
          </a:p>
          <a:p>
            <a:pPr>
              <a:buFontTx/>
              <a:buChar char="-"/>
            </a:pPr>
            <a:endParaRPr lang="sk-SK" sz="2000" dirty="0"/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sk-SK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59246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500034" y="620688"/>
            <a:ext cx="8186766" cy="5760639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endParaRPr lang="sk-SK" sz="2000" b="1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dirty="0" smtClean="0"/>
              <a:t>Oblasti chybovosti: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k-SK" sz="2000" b="1" dirty="0"/>
              <a:t>D</a:t>
            </a:r>
            <a:r>
              <a:rPr lang="sk-SK" sz="2000" b="1" dirty="0" smtClean="0"/>
              <a:t>oručenie </a:t>
            </a:r>
            <a:r>
              <a:rPr lang="sk-SK" sz="2000" b="1" dirty="0" err="1"/>
              <a:t>ŽoNFP</a:t>
            </a:r>
            <a:endParaRPr lang="sk-SK" sz="2000" b="1" dirty="0"/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k-SK" sz="2000" b="1" dirty="0" smtClean="0"/>
              <a:t>Formulár žiadosti </a:t>
            </a:r>
            <a:endParaRPr lang="sk-SK" sz="2000" b="1" dirty="0"/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k-SK" sz="2000" b="1" dirty="0" smtClean="0"/>
              <a:t>Prílohy žiadosti</a:t>
            </a:r>
            <a:endParaRPr lang="sk-SK" sz="2000" b="1" dirty="0"/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k-SK" sz="2000" b="1" dirty="0"/>
              <a:t>nedodržanie lehoty na doplnenie</a:t>
            </a:r>
          </a:p>
        </p:txBody>
      </p:sp>
    </p:spTree>
    <p:extLst>
      <p:ext uri="{BB962C8B-B14F-4D97-AF65-F5344CB8AC3E}">
        <p14:creationId xmlns:p14="http://schemas.microsoft.com/office/powerpoint/2010/main" val="321530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500034" y="620688"/>
            <a:ext cx="8186766" cy="5760639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endParaRPr lang="sk-SK" sz="2000" b="1" dirty="0" smtClean="0"/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b="1" dirty="0" smtClean="0"/>
              <a:t>Žiadosť je potrebné doručiť na SO podľa inštrukcii uvedených vo výzve – a teda elektronicky prostredníctvom ITMS2014+ (cez EID) alebo prostredníctvom e-schránky žiadateľa.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sk-SK" sz="2000" b="1" dirty="0"/>
              <a:t>p</a:t>
            </a:r>
            <a:r>
              <a:rPr lang="sk-SK" sz="2000" b="1" dirty="0" smtClean="0"/>
              <a:t>rílohy sa nahrávajú elektronicky do ITMS2014+;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sk-SK" sz="2000" b="1" dirty="0" smtClean="0"/>
              <a:t> výnimku tvorí PD, ktorá sa zasiela písomne.</a:t>
            </a:r>
          </a:p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endParaRPr lang="sk-SK" sz="2000" b="1" dirty="0"/>
          </a:p>
        </p:txBody>
      </p:sp>
    </p:spTree>
    <p:extLst>
      <p:ext uri="{BB962C8B-B14F-4D97-AF65-F5344CB8AC3E}">
        <p14:creationId xmlns:p14="http://schemas.microsoft.com/office/powerpoint/2010/main" val="155154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539552" y="332656"/>
            <a:ext cx="8186766" cy="6120680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0" indent="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200" b="1" dirty="0"/>
              <a:t>Pochybenia</a:t>
            </a:r>
            <a:r>
              <a:rPr lang="sk-SK" sz="2200" dirty="0"/>
              <a:t> </a:t>
            </a:r>
            <a:r>
              <a:rPr lang="sk-SK" sz="2200" b="1" dirty="0"/>
              <a:t>v samotnom dokumente „žiadosť o NFP</a:t>
            </a:r>
            <a:r>
              <a:rPr lang="sk-SK" sz="2200" b="1" dirty="0" smtClean="0"/>
              <a:t>“</a:t>
            </a:r>
          </a:p>
          <a:p>
            <a:pPr marL="0" indent="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200" b="1" dirty="0" smtClean="0"/>
              <a:t>Úvod/Časť 7.1</a:t>
            </a:r>
          </a:p>
          <a:p>
            <a:pPr marL="0" indent="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sk-SK" sz="2200" b="1" dirty="0"/>
          </a:p>
          <a:p>
            <a:pPr marL="457200" indent="-4572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k-SK" sz="2000" b="1" dirty="0" smtClean="0"/>
              <a:t>Zle </a:t>
            </a:r>
            <a:r>
              <a:rPr lang="sk-SK" sz="2000" b="1" dirty="0"/>
              <a:t>priradená relevancia k Regionálnym investičným územným stratégiám (bod 5 </a:t>
            </a:r>
            <a:r>
              <a:rPr lang="sk-SK" sz="2000" b="1" dirty="0" err="1"/>
              <a:t>ŽoNFP</a:t>
            </a:r>
            <a:r>
              <a:rPr lang="sk-SK" sz="2000" b="1" dirty="0"/>
              <a:t>) – </a:t>
            </a:r>
            <a:r>
              <a:rPr lang="sk-SK" sz="2000" b="1" dirty="0" smtClean="0"/>
              <a:t>potrebné uvádzať </a:t>
            </a:r>
            <a:r>
              <a:rPr lang="sk-SK" sz="2000" b="1" dirty="0"/>
              <a:t>„nie</a:t>
            </a:r>
            <a:r>
              <a:rPr lang="sk-SK" sz="2000" b="1" dirty="0" smtClean="0"/>
              <a:t>“.</a:t>
            </a:r>
          </a:p>
          <a:p>
            <a:pPr marL="457200" indent="-4572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k-SK" sz="2000" b="1" dirty="0" smtClean="0"/>
              <a:t>Zle priradený NACE kód </a:t>
            </a:r>
          </a:p>
          <a:p>
            <a:pPr marL="457200" indent="-4572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k-SK" sz="2000" b="1" dirty="0" smtClean="0"/>
              <a:t>Nevyplnené riziká projektu</a:t>
            </a:r>
          </a:p>
          <a:p>
            <a:pPr marL="457200" indent="-4572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k-SK" sz="2000" b="1" dirty="0" smtClean="0"/>
              <a:t>Neuvedený sociálny aspekt pri VO na stavebné práce</a:t>
            </a:r>
            <a:endParaRPr lang="sk-SK" sz="2000" b="1" dirty="0"/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sk-SK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32113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539552" y="332656"/>
            <a:ext cx="8186766" cy="6120680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0" indent="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b="1" dirty="0" smtClean="0"/>
              <a:t>Nedostatočne popísaný bod 7 </a:t>
            </a:r>
            <a:r>
              <a:rPr lang="sk-SK" sz="2000" b="1" dirty="0" err="1" smtClean="0"/>
              <a:t>ŽoNFP</a:t>
            </a:r>
            <a:r>
              <a:rPr lang="sk-SK" sz="2000" dirty="0" smtClean="0"/>
              <a:t>:</a:t>
            </a:r>
          </a:p>
          <a:p>
            <a:pPr marL="0" indent="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sk-SK" sz="2000" dirty="0" smtClean="0"/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000" i="1" dirty="0" smtClean="0"/>
              <a:t>je potrebné ho popísať v súlade s inštrukciami uvedenými vo vzorovom formulári </a:t>
            </a:r>
            <a:r>
              <a:rPr lang="sk-SK" sz="2000" i="1" dirty="0" err="1"/>
              <a:t>Ž</a:t>
            </a:r>
            <a:r>
              <a:rPr lang="sk-SK" sz="2000" i="1" dirty="0" err="1" smtClean="0"/>
              <a:t>oNFP</a:t>
            </a:r>
            <a:r>
              <a:rPr lang="sk-SK" sz="2000" i="1" dirty="0" smtClean="0"/>
              <a:t> a </a:t>
            </a:r>
            <a:r>
              <a:rPr lang="sk-SK" sz="2000" b="1" i="1" u="sng" dirty="0" smtClean="0"/>
              <a:t>je potrebné sa vyjadriť ku každému bodu formulára</a:t>
            </a:r>
            <a:r>
              <a:rPr lang="sk-SK" sz="2000" dirty="0" smtClean="0"/>
              <a:t>;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000" b="1" dirty="0" smtClean="0"/>
              <a:t>Uviesť počet MRK v obci/meste. 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000" b="1" dirty="0" smtClean="0"/>
              <a:t>Uviesť počet MRK, ktorým sa v dôsledku realizácie projektu zlepšili podmienky bývania – uviesť tiež spôsob stanovenia tohto počtu.</a:t>
            </a:r>
          </a:p>
        </p:txBody>
      </p:sp>
    </p:spTree>
    <p:extLst>
      <p:ext uri="{BB962C8B-B14F-4D97-AF65-F5344CB8AC3E}">
        <p14:creationId xmlns:p14="http://schemas.microsoft.com/office/powerpoint/2010/main" val="333060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539552" y="332656"/>
            <a:ext cx="8186766" cy="6120680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000" b="1" dirty="0" smtClean="0"/>
              <a:t>Ak </a:t>
            </a:r>
            <a:r>
              <a:rPr lang="sk-SK" sz="2000" b="1" dirty="0"/>
              <a:t>sa žiadateľ </a:t>
            </a:r>
            <a:r>
              <a:rPr lang="sk-SK" sz="2000" b="1" dirty="0" smtClean="0"/>
              <a:t>už nenachádza </a:t>
            </a:r>
            <a:r>
              <a:rPr lang="sk-SK" sz="2000" b="1" dirty="0"/>
              <a:t>v Atlase rómskych komunít 2019, zameria sa na detailný popis cieľovej skupiny MRK a zdôvodnenie nevyhnutnosti realizácie projektu vo vzťahu k cieľovej skupine </a:t>
            </a:r>
            <a:r>
              <a:rPr lang="sk-SK" sz="2000" b="1" dirty="0" smtClean="0"/>
              <a:t>MRK, taktiež uvedie dôvod vyradenia z atlasu – ak je známy.</a:t>
            </a:r>
            <a:endParaRPr lang="sk-SK" sz="2000" dirty="0"/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000" b="1" dirty="0" smtClean="0"/>
              <a:t>Uviesť stručný popis so zameraním sa na aktuálne podmienky bývania cieľovej skupiny a sociálnych služieb poskytovaných v tejto oblasti.</a:t>
            </a:r>
          </a:p>
          <a:p>
            <a:pPr lvl="0"/>
            <a:r>
              <a:rPr lang="sk-SK" sz="2000" b="1" dirty="0"/>
              <a:t>I</a:t>
            </a:r>
            <a:r>
              <a:rPr lang="sk-SK" sz="2000" b="1" dirty="0" smtClean="0"/>
              <a:t>dentifikáciu </a:t>
            </a:r>
            <a:r>
              <a:rPr lang="sk-SK" sz="2000" b="1" dirty="0"/>
              <a:t>potrieb (problémov) skupín v prospech ktorých je projekt </a:t>
            </a:r>
            <a:r>
              <a:rPr lang="sk-SK" sz="2000" b="1" dirty="0" smtClean="0"/>
              <a:t>realizovaný.</a:t>
            </a:r>
            <a:endParaRPr lang="sk-SK" sz="2000" b="1" dirty="0"/>
          </a:p>
          <a:p>
            <a:pPr lvl="0"/>
            <a:r>
              <a:rPr lang="sk-SK" sz="2000" b="1" dirty="0"/>
              <a:t>P</a:t>
            </a:r>
            <a:r>
              <a:rPr lang="sk-SK" sz="2000" b="1" dirty="0" smtClean="0"/>
              <a:t>opis </a:t>
            </a:r>
            <a:r>
              <a:rPr lang="sk-SK" sz="2000" b="1" dirty="0"/>
              <a:t>toho ako realizácia projektu rieši identifikované potreby (problémy) skupín, v prospech ktorých je projekt realizovaný, resp. už zrealizované aktivity v danej oblasti (ak relevantné</a:t>
            </a:r>
            <a:r>
              <a:rPr lang="sk-SK" sz="2000" b="1" dirty="0" smtClean="0"/>
              <a:t>).</a:t>
            </a:r>
            <a:endParaRPr lang="sk-SK" sz="2000" b="1" dirty="0"/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sk-SK" sz="2000" b="1" dirty="0"/>
          </a:p>
        </p:txBody>
      </p:sp>
    </p:spTree>
    <p:extLst>
      <p:ext uri="{BB962C8B-B14F-4D97-AF65-F5344CB8AC3E}">
        <p14:creationId xmlns:p14="http://schemas.microsoft.com/office/powerpoint/2010/main" val="385076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539552" y="332656"/>
            <a:ext cx="8186766" cy="6120680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sk-SK" sz="2000" dirty="0" smtClean="0"/>
          </a:p>
          <a:p>
            <a:pPr marL="0" indent="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200" b="1" dirty="0"/>
              <a:t>Časť 7.2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000" dirty="0" smtClean="0"/>
              <a:t>Nesúlad v </a:t>
            </a:r>
            <a:r>
              <a:rPr lang="sk-SK" sz="2000" dirty="0"/>
              <a:t>popise aktivít, ich cieľov a na to stanovených merateľných ukazovateľov (bod. 7.2 </a:t>
            </a:r>
            <a:r>
              <a:rPr lang="sk-SK" sz="2000" dirty="0" err="1"/>
              <a:t>vs</a:t>
            </a:r>
            <a:r>
              <a:rPr lang="sk-SK" sz="2000" dirty="0"/>
              <a:t> bod 10.1 </a:t>
            </a:r>
            <a:r>
              <a:rPr lang="sk-SK" sz="2000" dirty="0" err="1"/>
              <a:t>ŽoNFP</a:t>
            </a:r>
            <a:r>
              <a:rPr lang="sk-SK" sz="2000" dirty="0" smtClean="0"/>
              <a:t>).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000" b="1" dirty="0"/>
              <a:t>N</a:t>
            </a:r>
            <a:r>
              <a:rPr lang="sk-SK" sz="2000" b="1" dirty="0" smtClean="0"/>
              <a:t>esúlad </a:t>
            </a:r>
            <a:r>
              <a:rPr lang="sk-SK" sz="2000" b="1" dirty="0"/>
              <a:t>v popise realizácie aktivít projektu a predloženej </a:t>
            </a:r>
            <a:r>
              <a:rPr lang="sk-SK" sz="2000" b="1" dirty="0" smtClean="0"/>
              <a:t>PD (rôzne počty bytových jednotiek..).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000" b="1" dirty="0" smtClean="0"/>
              <a:t>Zle stanovený MU P03723 </a:t>
            </a:r>
            <a:r>
              <a:rPr lang="sk-SK" sz="2000" b="1" dirty="0"/>
              <a:t>Počet renovovaných domácností so zlepšenou klasifikáciou podľa spotreby </a:t>
            </a:r>
            <a:r>
              <a:rPr lang="sk-SK" sz="2000" b="1" dirty="0" smtClean="0"/>
              <a:t>energie</a:t>
            </a:r>
            <a:r>
              <a:rPr lang="sk-SK" sz="2000" b="1" dirty="0"/>
              <a:t>.</a:t>
            </a:r>
            <a:r>
              <a:rPr lang="sk-SK" sz="2000" b="1" dirty="0" smtClean="0"/>
              <a:t> 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000" b="1" dirty="0" smtClean="0"/>
              <a:t>Nesúlad so Systémom prestupného bývania.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k-SK" sz="2000" b="1" dirty="0" smtClean="0"/>
              <a:t>Nepopísané aké </a:t>
            </a:r>
            <a:r>
              <a:rPr lang="sk-SK" sz="2000" b="1" dirty="0"/>
              <a:t>opatrenia plánuje žiadateľ prijať na udržanie výsledkov </a:t>
            </a:r>
            <a:r>
              <a:rPr lang="sk-SK" sz="2000" b="1" dirty="0" smtClean="0"/>
              <a:t>projektu.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k-SK" sz="2000" b="1" dirty="0" smtClean="0"/>
              <a:t>Nedostatočný popis 3D – vyjadriť sa ku každému bodu prílohy - podmienky 3D.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sk-SK" sz="2000" dirty="0"/>
          </a:p>
          <a:p>
            <a:endParaRPr lang="sk-SK" sz="2000" b="1" dirty="0"/>
          </a:p>
          <a:p>
            <a:endParaRPr lang="sk-SK" sz="2000" dirty="0"/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sk-SK" sz="2000" dirty="0"/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sk-SK" sz="2000" dirty="0" smtClean="0"/>
          </a:p>
        </p:txBody>
      </p:sp>
    </p:spTree>
    <p:extLst>
      <p:ext uri="{BB962C8B-B14F-4D97-AF65-F5344CB8AC3E}">
        <p14:creationId xmlns:p14="http://schemas.microsoft.com/office/powerpoint/2010/main" val="186563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539552" y="332656"/>
            <a:ext cx="8186766" cy="6120680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sk-SK" sz="2000" dirty="0" smtClean="0"/>
          </a:p>
          <a:p>
            <a:pPr marL="0" indent="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200" b="1" dirty="0"/>
              <a:t>Časť </a:t>
            </a:r>
            <a:r>
              <a:rPr lang="sk-SK" sz="2200" b="1" dirty="0" smtClean="0"/>
              <a:t>7.3</a:t>
            </a:r>
            <a:endParaRPr lang="sk-SK" sz="2200" b="1" dirty="0"/>
          </a:p>
          <a:p>
            <a:pPr algn="just"/>
            <a:r>
              <a:rPr lang="sk-SK" sz="2000" dirty="0" smtClean="0"/>
              <a:t>Nedostatočný popis </a:t>
            </a:r>
            <a:r>
              <a:rPr lang="sk-SK" sz="2000" dirty="0"/>
              <a:t>toho, ako a do akej miery projekt prispeje k riešeniu potrieb/problémov </a:t>
            </a:r>
            <a:r>
              <a:rPr lang="sk-SK" sz="2000" dirty="0" smtClean="0"/>
              <a:t>skupín,</a:t>
            </a:r>
            <a:endParaRPr lang="sk-SK" sz="2000" b="1" dirty="0"/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000" b="1" dirty="0" smtClean="0"/>
              <a:t>Nedostatočný popis jednotlivých stupňov bývania a často i nesúlad v počte stupňov bývania a počte bytových jednotiek.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000" dirty="0" smtClean="0"/>
              <a:t>Pozor – výstup so systému </a:t>
            </a:r>
            <a:r>
              <a:rPr lang="sk-SK" sz="2000" b="1" dirty="0" smtClean="0"/>
              <a:t>nie je </a:t>
            </a:r>
            <a:r>
              <a:rPr lang="sk-SK" sz="2000" dirty="0" smtClean="0"/>
              <a:t>jeden so stupňov bývania.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000" dirty="0" smtClean="0"/>
              <a:t>Nedostatočne popísaný výstup so systému: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‐"/>
            </a:pPr>
            <a:r>
              <a:rPr lang="sk-SK" sz="2000" dirty="0"/>
              <a:t>v</a:t>
            </a:r>
            <a:r>
              <a:rPr lang="sk-SK" sz="2000" dirty="0" smtClean="0"/>
              <a:t> prípade obecného nájomného bývania uviesť jeho lokalitu, kapacitu...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‐"/>
            </a:pPr>
            <a:r>
              <a:rPr lang="sk-SK" sz="2000" dirty="0"/>
              <a:t>v</a:t>
            </a:r>
            <a:r>
              <a:rPr lang="sk-SK" sz="2000" dirty="0" smtClean="0"/>
              <a:t> prípade IBV uviesť lokalitu, pripravenosť pozemkov na výstavbu, časový harmonogram výstavby, pomoc obce/mesta s individuálnou výstavou. 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69600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0000">
              <a:schemeClr val="accent6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6">
                <a:lumMod val="60000"/>
                <a:lumOff val="40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539552" y="332656"/>
            <a:ext cx="8186766" cy="6120680"/>
          </a:xfr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/>
          <a:lstStyle/>
          <a:p>
            <a:pPr marL="0" indent="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200" b="1" dirty="0" smtClean="0"/>
              <a:t>Časť 7.4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2000" dirty="0" smtClean="0"/>
              <a:t>Nedostatočný popis </a:t>
            </a:r>
            <a:r>
              <a:rPr lang="sk-SK" sz="2000" dirty="0"/>
              <a:t>ú</a:t>
            </a:r>
            <a:r>
              <a:rPr lang="sk-SK" sz="2000" dirty="0" smtClean="0"/>
              <a:t>čelnosti </a:t>
            </a:r>
            <a:r>
              <a:rPr lang="sk-SK" sz="2000" dirty="0"/>
              <a:t>navrhnutého systému riadenia </a:t>
            </a:r>
            <a:r>
              <a:rPr lang="sk-SK" sz="2000" dirty="0" smtClean="0"/>
              <a:t>projektu</a:t>
            </a:r>
          </a:p>
          <a:p>
            <a:pPr marL="627063" indent="-271463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‐"/>
            </a:pPr>
            <a:r>
              <a:rPr lang="sk-SK" sz="2000" dirty="0" smtClean="0"/>
              <a:t>Žiadateľ </a:t>
            </a:r>
            <a:r>
              <a:rPr lang="sk-SK" sz="2000" dirty="0"/>
              <a:t>popíše realizačný tím, administratívne kapacity na riadenie projektu a to komplexným zadefinovaním jednotlivých pozícií riadiaceho tímu (napr. projektový manažér, finančný manažér, manažér pre publicitu a pod</a:t>
            </a:r>
            <a:r>
              <a:rPr lang="sk-SK" sz="2000" dirty="0" smtClean="0"/>
              <a:t>.). </a:t>
            </a:r>
            <a:r>
              <a:rPr lang="sk-SK" sz="2000" b="1" dirty="0" smtClean="0"/>
              <a:t>Uvedenie či kapacity sú interné – zamestnanci alebo externé – napr. firma.</a:t>
            </a:r>
            <a:endParaRPr lang="sk-SK" sz="2000" b="1" dirty="0"/>
          </a:p>
        </p:txBody>
      </p:sp>
    </p:spTree>
    <p:extLst>
      <p:ext uri="{BB962C8B-B14F-4D97-AF65-F5344CB8AC3E}">
        <p14:creationId xmlns:p14="http://schemas.microsoft.com/office/powerpoint/2010/main" val="306351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7DB67570A4843419EF02158780AD917" ma:contentTypeVersion="2" ma:contentTypeDescription="Umožňuje vytvoriť nový dokument." ma:contentTypeScope="" ma:versionID="8c38744fdde42b9ff89d8f7208da0121">
  <xsd:schema xmlns:xsd="http://www.w3.org/2001/XMLSchema" xmlns:xs="http://www.w3.org/2001/XMLSchema" xmlns:p="http://schemas.microsoft.com/office/2006/metadata/properties" xmlns:ns2="7d7cdc55-6ebe-4ecb-a43c-ecb324da520f" targetNamespace="http://schemas.microsoft.com/office/2006/metadata/properties" ma:root="true" ma:fieldsID="95fb5dda5108c282cc536f9ae5f71c27" ns2:_="">
    <xsd:import namespace="7d7cdc55-6ebe-4ecb-a43c-ecb324da520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7cdc55-6ebe-4ecb-a43c-ecb324da520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Zdieľa sa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Zdieľané s podrobnosťa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0168190-0F63-44FE-AE28-DDDB2AB729AE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7d7cdc55-6ebe-4ecb-a43c-ecb324da520f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D2492FB-2585-4CEA-A818-337CA5CE57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18EF8F-702E-4165-8041-06D01D8556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d7cdc55-6ebe-4ecb-a43c-ecb324da52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13074</TotalTime>
  <Words>745</Words>
  <Application>Microsoft Office PowerPoint</Application>
  <PresentationFormat>Prezentácia na obrazovke (4:3)</PresentationFormat>
  <Paragraphs>77</Paragraphs>
  <Slides>13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7" baseType="lpstr">
      <vt:lpstr>Arial</vt:lpstr>
      <vt:lpstr>Calibri</vt:lpstr>
      <vt:lpstr>WenQuanYi Zen Hei</vt:lpstr>
      <vt:lpstr>1_Motív Office</vt:lpstr>
      <vt:lpstr>OPERAČNÝ PROGRAM  ĽUDSKÉ ZDROJE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paul sly</dc:creator>
  <cp:lastModifiedBy>metodika2 </cp:lastModifiedBy>
  <cp:revision>332</cp:revision>
  <cp:lastPrinted>2016-03-11T14:00:48Z</cp:lastPrinted>
  <dcterms:created xsi:type="dcterms:W3CDTF">2015-06-03T20:40:01Z</dcterms:created>
  <dcterms:modified xsi:type="dcterms:W3CDTF">2021-09-29T09:21:16Z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0x010100F7DB67570A4843419EF02158780AD917</vt:lpwstr>
  </property>
</Properties>
</file>