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404" r:id="rId5"/>
    <p:sldId id="381" r:id="rId6"/>
    <p:sldId id="405" r:id="rId7"/>
    <p:sldId id="382" r:id="rId8"/>
    <p:sldId id="407" r:id="rId9"/>
    <p:sldId id="403" r:id="rId10"/>
    <p:sldId id="397" r:id="rId11"/>
    <p:sldId id="398" r:id="rId12"/>
    <p:sldId id="394" r:id="rId13"/>
    <p:sldId id="400" r:id="rId14"/>
    <p:sldId id="392" r:id="rId15"/>
    <p:sldId id="408" r:id="rId16"/>
    <p:sldId id="402" r:id="rId17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29.09.2021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29.09.2021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29.09.2021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Integrácia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365104"/>
            <a:ext cx="36724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sk-SK" sz="1200" dirty="0"/>
          </a:p>
        </p:txBody>
      </p:sp>
      <p:sp>
        <p:nvSpPr>
          <p:cNvPr id="5" name="Obdĺžnik 4"/>
          <p:cNvSpPr/>
          <p:nvPr/>
        </p:nvSpPr>
        <p:spPr>
          <a:xfrm>
            <a:off x="412492" y="1412776"/>
            <a:ext cx="8287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b="1" dirty="0"/>
              <a:t>Najčastejšie pochybenia žiadateľov identifikované v procese konania o žiadosti alebo ako podať žiadosť tak aby nemusela byť </a:t>
            </a:r>
            <a:r>
              <a:rPr lang="sk-SK" b="1" dirty="0" err="1"/>
              <a:t>klarifikovaná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86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 </a:t>
            </a:r>
            <a:r>
              <a:rPr lang="sk-SK" sz="2200" b="1" dirty="0" smtClean="0"/>
              <a:t>v </a:t>
            </a:r>
            <a:r>
              <a:rPr lang="sk-SK" sz="2200" b="1" dirty="0"/>
              <a:t>prílohách </a:t>
            </a:r>
            <a:r>
              <a:rPr lang="sk-SK" sz="2200" b="1" dirty="0" smtClean="0"/>
              <a:t>žiadosti</a:t>
            </a:r>
            <a:endParaRPr lang="sk-SK" sz="2200" b="1" dirty="0"/>
          </a:p>
          <a:p>
            <a:pPr algn="just"/>
            <a:r>
              <a:rPr lang="sk-SK" sz="2000" b="1" dirty="0" smtClean="0"/>
              <a:t>Preukázanie spôsobu financovania projektu z vlastných zdrojov - uznesenie zastupiteľstva obce - </a:t>
            </a:r>
            <a:r>
              <a:rPr lang="sk-SK" sz="2000" b="1" i="1" dirty="0" smtClean="0">
                <a:solidFill>
                  <a:srgbClr val="FF0000"/>
                </a:solidFill>
              </a:rPr>
              <a:t>dôsledne dodržať minimálny obsah uvedený vo výzve: </a:t>
            </a:r>
          </a:p>
          <a:p>
            <a:pPr marL="0" indent="0" algn="just">
              <a:buNone/>
            </a:pPr>
            <a:r>
              <a:rPr lang="sk-SK" sz="2000" i="1" dirty="0" smtClean="0"/>
              <a:t>-</a:t>
            </a:r>
            <a:r>
              <a:rPr lang="sk-SK" sz="2000" b="1" i="1" dirty="0" smtClean="0"/>
              <a:t>     </a:t>
            </a:r>
            <a:r>
              <a:rPr lang="sk-SK" sz="2000" dirty="0" smtClean="0"/>
              <a:t>kód výzvy </a:t>
            </a:r>
          </a:p>
          <a:p>
            <a:pPr marL="0" indent="0" algn="just">
              <a:buNone/>
            </a:pPr>
            <a:r>
              <a:rPr lang="sk-SK" sz="2000" dirty="0" smtClean="0"/>
              <a:t>-     názov projektu 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súhlas zastupiteľstva s predložením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na SO, pričom ciele projektu sú v súlade s platným programom rozvoja obce a platným územným plánom obce (ak obec má povinnosť mať vypracovanú územnoplánovaciu dokumentáciu)</a:t>
            </a:r>
            <a:endParaRPr lang="sk-SK" sz="2000" dirty="0"/>
          </a:p>
          <a:p>
            <a:pPr algn="just">
              <a:buFontTx/>
              <a:buChar char="-"/>
            </a:pPr>
            <a:r>
              <a:rPr lang="sk-SK" sz="2000" dirty="0" smtClean="0"/>
              <a:t>súhlas </a:t>
            </a:r>
            <a:r>
              <a:rPr lang="sk-SK" sz="2000" dirty="0"/>
              <a:t>zastupiteľstva so zabezpečením </a:t>
            </a:r>
            <a:r>
              <a:rPr lang="sk-SK" sz="2000" dirty="0" smtClean="0"/>
              <a:t>povinného spolufinancovania </a:t>
            </a:r>
            <a:r>
              <a:rPr lang="sk-SK" sz="2000" dirty="0"/>
              <a:t>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</a:t>
            </a:r>
            <a:r>
              <a:rPr lang="sk-SK" sz="2000" dirty="0" smtClean="0"/>
              <a:t>výdavkov </a:t>
            </a:r>
            <a:r>
              <a:rPr lang="sk-SK" sz="2000" dirty="0"/>
              <a:t>	</a:t>
            </a:r>
          </a:p>
          <a:p>
            <a:pPr algn="just">
              <a:buFontTx/>
              <a:buChar char="-"/>
            </a:pPr>
            <a:r>
              <a:rPr lang="sk-SK" sz="2000" dirty="0"/>
              <a:t>súhlas zastupiteľstva so zabezpečením financovania neoprávnených výdavkov, ktoré vzniknú v priebehu realizácie projektu a budú nevyhnutné na dosiahnutie jeho cieľa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772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/>
              <a:t>Pochybenia </a:t>
            </a:r>
            <a:r>
              <a:rPr lang="sk-SK" sz="2000" b="1" dirty="0"/>
              <a:t>v prílohách žiadosti</a:t>
            </a:r>
          </a:p>
          <a:p>
            <a:pPr algn="just"/>
            <a:endParaRPr lang="sk-SK" sz="2000" b="1" dirty="0" smtClean="0"/>
          </a:p>
          <a:p>
            <a:pPr algn="just"/>
            <a:r>
              <a:rPr lang="sk-SK" sz="2000" b="1" dirty="0" smtClean="0"/>
              <a:t>Podmienka</a:t>
            </a:r>
            <a:r>
              <a:rPr lang="sk-SK" sz="2000" b="1" dirty="0"/>
              <a:t>, že žiadateľ má schválený program rozvoja obce a príslušnú územnoplánovaciu dokumentáciu </a:t>
            </a:r>
            <a:r>
              <a:rPr lang="sk-SK" sz="2000" dirty="0" smtClean="0"/>
              <a:t>– </a:t>
            </a:r>
            <a:r>
              <a:rPr lang="sk-SK" sz="2000" i="1" dirty="0" smtClean="0"/>
              <a:t>predložiť uznesenie, resp. výpis z uznesenia zastupiteľstva k schváleniu programu rozvoja obce a tiež </a:t>
            </a:r>
            <a:r>
              <a:rPr lang="sk-SK" sz="2000" i="1" u="sng" dirty="0" smtClean="0"/>
              <a:t>územnoplánovacej dokumentácie </a:t>
            </a:r>
            <a:r>
              <a:rPr lang="sk-SK" sz="2000" i="1" dirty="0" smtClean="0"/>
              <a:t>(ak má obec povinnosť ju vypracovať).</a:t>
            </a:r>
            <a:r>
              <a:rPr lang="sk-SK" sz="2000" dirty="0"/>
              <a:t>	</a:t>
            </a:r>
            <a:endParaRPr lang="sk-SK" sz="2000" dirty="0" smtClean="0"/>
          </a:p>
          <a:p>
            <a:pPr algn="just"/>
            <a:r>
              <a:rPr lang="sk-SK" sz="2000" dirty="0" smtClean="0"/>
              <a:t>Z uznesenia (samotnej dokumentácie) musí byť zrejmé na aké obdobie je platná. </a:t>
            </a:r>
            <a:r>
              <a:rPr lang="sk-SK" sz="2000" b="1" dirty="0" smtClean="0">
                <a:solidFill>
                  <a:srgbClr val="FF0000"/>
                </a:solidFill>
              </a:rPr>
              <a:t>Ak nie je platná na aktuálne obdobie je potrebné predložiť i uznesenie zastupiteľstva, ktorým sa predlžila platnosť, resp. schválil nový platný dokument.</a:t>
            </a:r>
            <a:endParaRPr lang="sk-SK" sz="2000" b="1" dirty="0">
              <a:solidFill>
                <a:srgbClr val="FF0000"/>
              </a:solidFill>
            </a:endParaRPr>
          </a:p>
          <a:p>
            <a:pPr algn="just"/>
            <a:r>
              <a:rPr lang="sk-SK" sz="2000" dirty="0" smtClean="0"/>
              <a:t>Energetické hodnotenie budovy (v prípade rekonštrukcie) – explicitne uviesť výpočet </a:t>
            </a:r>
            <a:r>
              <a:rPr lang="sk-SK" sz="2000" dirty="0"/>
              <a:t>a výslednú hodnotu </a:t>
            </a:r>
            <a:r>
              <a:rPr lang="sk-SK" sz="2000" dirty="0" smtClean="0"/>
              <a:t>MU P0105 </a:t>
            </a:r>
            <a:r>
              <a:rPr lang="sk-SK" sz="2000" dirty="0"/>
              <a:t>Odhadované ročné zníženie emisií skleníkových plynov pri renovovaných </a:t>
            </a:r>
            <a:r>
              <a:rPr lang="sk-SK" sz="2000" dirty="0" smtClean="0"/>
              <a:t>budovách</a:t>
            </a: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048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sk-SK" sz="2000" b="1" dirty="0"/>
              <a:t>Pochybenia v prílohách žiadosti</a:t>
            </a:r>
          </a:p>
          <a:p>
            <a:pPr algn="just"/>
            <a:endParaRPr lang="sk-SK" sz="2000" b="1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/>
              <a:t>Nedoručenie príloh (predovšetkým PD a rozpočtu)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V takomto prípade SO nevie overiť správnosť aktivity projektu, popisnú časť, ukazovatele ani výšku nárokovaných výdavkov. </a:t>
            </a: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Pozor </a:t>
            </a:r>
            <a:r>
              <a:rPr lang="sk-SK" sz="2000" dirty="0"/>
              <a:t>na pečiatku – okrúhla pečiatka na PD ako i rozpočte</a:t>
            </a:r>
            <a:r>
              <a:rPr lang="sk-SK" sz="2000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Nepredložené prieskumy trhu/podpísané zmluvy o dielo k </a:t>
            </a:r>
            <a:r>
              <a:rPr lang="sk-SK" sz="2000" b="1" smtClean="0"/>
              <a:t>nárokovaným výdavkom.</a:t>
            </a:r>
            <a:endParaRPr lang="sk-SK" sz="2000" b="1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358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err="1" smtClean="0"/>
              <a:t>ŽoNFP</a:t>
            </a:r>
            <a:r>
              <a:rPr lang="sk-SK" sz="2200" b="1" dirty="0" smtClean="0"/>
              <a:t> odoslaná splnomocnenou osobou</a:t>
            </a:r>
            <a:endParaRPr lang="sk-SK" sz="2200" b="1" dirty="0"/>
          </a:p>
          <a:p>
            <a:pPr marL="0" indent="0">
              <a:buNone/>
            </a:pPr>
            <a:r>
              <a:rPr lang="sk-SK" sz="2000" dirty="0" smtClean="0"/>
              <a:t>V prípade, že bude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zasielaná splnomocnenou osobou žiadateľ predloží: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smtClean="0"/>
              <a:t>Výpis z registra trestov za splnomocnenú osobu,</a:t>
            </a:r>
          </a:p>
          <a:p>
            <a:pPr>
              <a:buFontTx/>
              <a:buChar char="-"/>
            </a:pPr>
            <a:r>
              <a:rPr lang="sk-SK" sz="2000" dirty="0" smtClean="0"/>
              <a:t>Plnú moc, ktorá bude obsahovať minimálne názov projektu, kód </a:t>
            </a:r>
            <a:r>
              <a:rPr lang="sk-SK" sz="2000" dirty="0" err="1" smtClean="0"/>
              <a:t>ŽoNFP</a:t>
            </a:r>
            <a:r>
              <a:rPr lang="sk-SK" sz="2000" dirty="0" smtClean="0"/>
              <a:t>, oprávnenosť úkonov (odporúčame použiť preddefinovaný vzor),</a:t>
            </a:r>
          </a:p>
          <a:p>
            <a:pPr>
              <a:buFontTx/>
              <a:buChar char="-"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0000"/>
                </a:solidFill>
              </a:rPr>
              <a:t>V prípade ak budete danú plnú moc medzi Vami a splnomocnencom podpisovať elektronicky je potrebné do ITMS 2014+ okrem samotnej plnej moci nahrať i potvrdenie o elektronickom podpise vo formáte </a:t>
            </a:r>
            <a:r>
              <a:rPr lang="sk-SK" sz="2000" b="1" dirty="0" err="1" smtClean="0">
                <a:solidFill>
                  <a:srgbClr val="FF0000"/>
                </a:solidFill>
              </a:rPr>
              <a:t>asice</a:t>
            </a:r>
            <a:r>
              <a:rPr lang="sk-SK" sz="2000" b="1" dirty="0">
                <a:solidFill>
                  <a:srgbClr val="FF0000"/>
                </a:solidFill>
              </a:rPr>
              <a:t> </a:t>
            </a:r>
            <a:r>
              <a:rPr lang="sk-SK" sz="2000" b="1" dirty="0" smtClean="0">
                <a:solidFill>
                  <a:srgbClr val="FF0000"/>
                </a:solidFill>
              </a:rPr>
              <a:t>alebo </a:t>
            </a:r>
            <a:r>
              <a:rPr lang="sk-SK" sz="2000" b="1" dirty="0" err="1" smtClean="0">
                <a:solidFill>
                  <a:srgbClr val="FF0000"/>
                </a:solidFill>
              </a:rPr>
              <a:t>xzep</a:t>
            </a:r>
            <a:r>
              <a:rPr lang="sk-SK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924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Oblasti chybovosti: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D</a:t>
            </a:r>
            <a:r>
              <a:rPr lang="sk-SK" sz="2000" b="1" dirty="0" smtClean="0"/>
              <a:t>oručenie </a:t>
            </a:r>
            <a:r>
              <a:rPr lang="sk-SK" sz="2000" b="1" dirty="0" err="1"/>
              <a:t>ŽoNFP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Formulár žiadosti 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Prílohy žiadosti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Žiadosť je potrebné doručiť na SO podľa inštrukcii uvedených vo výzve – a teda elektronicky prostredníctvom ITMS2014+ (cez EID) alebo prostredníctvom e-schránky žiadateľa.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b="1" dirty="0"/>
              <a:t>p</a:t>
            </a:r>
            <a:r>
              <a:rPr lang="sk-SK" sz="2000" b="1" dirty="0" smtClean="0"/>
              <a:t>rílohy sa nahrávajú elektronicky do ITMS2014+;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b="1" dirty="0" smtClean="0"/>
              <a:t> výnimku tvorí PD, ktorá sa zasiela písomne.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5515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</a:t>
            </a:r>
            <a:r>
              <a:rPr lang="sk-SK" sz="2200" dirty="0"/>
              <a:t> </a:t>
            </a:r>
            <a:r>
              <a:rPr lang="sk-SK" sz="2200" b="1" dirty="0"/>
              <a:t>v samotnom dokumente „žiadosť o NFP</a:t>
            </a:r>
            <a:r>
              <a:rPr lang="sk-SK" sz="2200" b="1" dirty="0" smtClean="0"/>
              <a:t>“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Úvod/Časť 7.1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200" b="1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Zle </a:t>
            </a:r>
            <a:r>
              <a:rPr lang="sk-SK" sz="2000" b="1" dirty="0"/>
              <a:t>priradená relevancia k Regionálnym investičným územným stratégiám (bod 5 </a:t>
            </a:r>
            <a:r>
              <a:rPr lang="sk-SK" sz="2000" b="1" dirty="0" err="1"/>
              <a:t>ŽoNFP</a:t>
            </a:r>
            <a:r>
              <a:rPr lang="sk-SK" sz="2000" b="1" dirty="0"/>
              <a:t>) – </a:t>
            </a:r>
            <a:r>
              <a:rPr lang="sk-SK" sz="2000" b="1" dirty="0" smtClean="0"/>
              <a:t>potrebné uvádzať </a:t>
            </a:r>
            <a:r>
              <a:rPr lang="sk-SK" sz="2000" b="1" dirty="0"/>
              <a:t>„nie</a:t>
            </a:r>
            <a:r>
              <a:rPr lang="sk-SK" sz="2000" b="1" dirty="0" smtClean="0"/>
              <a:t>“.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Zle priradený NACE kód 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Nevyplnené riziká projektu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Neuvedený sociálny aspekt pri VO na stavebné práce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Nedostatočne popísaný bod 7 </a:t>
            </a:r>
            <a:r>
              <a:rPr lang="sk-SK" sz="2000" b="1" dirty="0" err="1" smtClean="0"/>
              <a:t>ŽoNFP</a:t>
            </a:r>
            <a:r>
              <a:rPr lang="sk-SK" sz="2000" dirty="0" smtClean="0"/>
              <a:t>: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i="1" dirty="0" smtClean="0"/>
              <a:t>je potrebné ho popísať v súlade s inštrukciami uvedenými vo vzorovom formulári </a:t>
            </a:r>
            <a:r>
              <a:rPr lang="sk-SK" sz="2000" i="1" dirty="0" err="1"/>
              <a:t>Ž</a:t>
            </a:r>
            <a:r>
              <a:rPr lang="sk-SK" sz="2000" i="1" dirty="0" err="1" smtClean="0"/>
              <a:t>oNFP</a:t>
            </a:r>
            <a:r>
              <a:rPr lang="sk-SK" sz="2000" i="1" dirty="0" smtClean="0"/>
              <a:t> a </a:t>
            </a:r>
            <a:r>
              <a:rPr lang="sk-SK" sz="2000" b="1" i="1" u="sng" dirty="0" smtClean="0"/>
              <a:t>je potrebné sa vyjadriť ku každému bodu formulára</a:t>
            </a:r>
            <a:r>
              <a:rPr lang="sk-SK" sz="2000" dirty="0" smtClean="0"/>
              <a:t>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Uviesť počet MRK v obci/meste.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Uviesť počet MRK, ktorým sa v dôsledku realizácie projektu zlepšili podmienky bývania – uviesť tiež spôsob stanovenia tohto počtu.</a:t>
            </a:r>
          </a:p>
        </p:txBody>
      </p:sp>
    </p:spTree>
    <p:extLst>
      <p:ext uri="{BB962C8B-B14F-4D97-AF65-F5344CB8AC3E}">
        <p14:creationId xmlns:p14="http://schemas.microsoft.com/office/powerpoint/2010/main" val="3330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Ak </a:t>
            </a:r>
            <a:r>
              <a:rPr lang="sk-SK" sz="2000" b="1" dirty="0"/>
              <a:t>sa žiadateľ </a:t>
            </a:r>
            <a:r>
              <a:rPr lang="sk-SK" sz="2000" b="1" dirty="0" smtClean="0"/>
              <a:t>už nenachádza </a:t>
            </a:r>
            <a:r>
              <a:rPr lang="sk-SK" sz="2000" b="1" dirty="0"/>
              <a:t>v Atlase rómskych komunít 2019, zameria sa na detailný popis cieľovej skupiny MRK a zdôvodnenie nevyhnutnosti realizácie projektu vo vzťahu k cieľovej skupine </a:t>
            </a:r>
            <a:r>
              <a:rPr lang="sk-SK" sz="2000" b="1" dirty="0" smtClean="0"/>
              <a:t>MRK, taktiež uvedie dôvod vyradenia z atlasu – ak je známy.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Uviesť stručný popis so zameraním sa na aktuálne podmienky bývania cieľovej skupiny a sociálnych služieb poskytovaných v tejto oblasti.</a:t>
            </a:r>
          </a:p>
          <a:p>
            <a:pPr lvl="0"/>
            <a:r>
              <a:rPr lang="sk-SK" sz="2000" b="1" dirty="0"/>
              <a:t>I</a:t>
            </a:r>
            <a:r>
              <a:rPr lang="sk-SK" sz="2000" b="1" dirty="0" smtClean="0"/>
              <a:t>dentifikáciu </a:t>
            </a:r>
            <a:r>
              <a:rPr lang="sk-SK" sz="2000" b="1" dirty="0"/>
              <a:t>potrieb (problémov) skupín v prospech ktorých je projekt </a:t>
            </a:r>
            <a:r>
              <a:rPr lang="sk-SK" sz="2000" b="1" dirty="0" smtClean="0"/>
              <a:t>realizovaný.</a:t>
            </a:r>
            <a:endParaRPr lang="sk-SK" sz="2000" b="1" dirty="0"/>
          </a:p>
          <a:p>
            <a:pPr lvl="0"/>
            <a:r>
              <a:rPr lang="sk-SK" sz="2000" b="1" dirty="0"/>
              <a:t>P</a:t>
            </a:r>
            <a:r>
              <a:rPr lang="sk-SK" sz="2000" b="1" dirty="0" smtClean="0"/>
              <a:t>opis </a:t>
            </a:r>
            <a:r>
              <a:rPr lang="sk-SK" sz="2000" b="1" dirty="0"/>
              <a:t>toho ako realizácia projektu rieši identifikované potreby (problémy) skupín, v prospech ktorých je projekt realizovaný, resp. už zrealizované aktivity v danej oblasti (ak relevantné</a:t>
            </a:r>
            <a:r>
              <a:rPr lang="sk-SK" sz="2000" b="1" dirty="0" smtClean="0"/>
              <a:t>).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8507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Časť 7.2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Nesúlad v </a:t>
            </a:r>
            <a:r>
              <a:rPr lang="sk-SK" sz="2000" dirty="0"/>
              <a:t>popise aktivít, ich cieľov a na to stanovených merateľných ukazovateľov (bod. 7.2 </a:t>
            </a:r>
            <a:r>
              <a:rPr lang="sk-SK" sz="2000" dirty="0" err="1"/>
              <a:t>vs</a:t>
            </a:r>
            <a:r>
              <a:rPr lang="sk-SK" sz="2000" dirty="0"/>
              <a:t> bod 10.1 </a:t>
            </a:r>
            <a:r>
              <a:rPr lang="sk-SK" sz="2000" dirty="0" err="1"/>
              <a:t>ŽoNFP</a:t>
            </a:r>
            <a:r>
              <a:rPr lang="sk-SK" sz="2000" dirty="0" smtClean="0"/>
              <a:t>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/>
              <a:t>N</a:t>
            </a:r>
            <a:r>
              <a:rPr lang="sk-SK" sz="2000" b="1" dirty="0" smtClean="0"/>
              <a:t>esúlad </a:t>
            </a:r>
            <a:r>
              <a:rPr lang="sk-SK" sz="2000" b="1" dirty="0"/>
              <a:t>v popise realizácie aktivít projektu a predloženej </a:t>
            </a:r>
            <a:r>
              <a:rPr lang="sk-SK" sz="2000" b="1" dirty="0" smtClean="0"/>
              <a:t>PD (rôzne počty bytových jednotiek..).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Zle stanovený MU P03723 </a:t>
            </a:r>
            <a:r>
              <a:rPr lang="sk-SK" sz="2000" b="1" dirty="0"/>
              <a:t>Počet renovovaných domácností so zlepšenou klasifikáciou podľa spotreby </a:t>
            </a:r>
            <a:r>
              <a:rPr lang="sk-SK" sz="2000" b="1" dirty="0" smtClean="0"/>
              <a:t>energie</a:t>
            </a:r>
            <a:r>
              <a:rPr lang="sk-SK" sz="2000" b="1" dirty="0"/>
              <a:t>.</a:t>
            </a:r>
            <a:r>
              <a:rPr lang="sk-SK" sz="2000" b="1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Nesúlad so Systémom prestupného bývania.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Nepopísané aké </a:t>
            </a:r>
            <a:r>
              <a:rPr lang="sk-SK" sz="2000" b="1" dirty="0"/>
              <a:t>opatrenia plánuje žiadateľ prijať na udržanie výsledkov </a:t>
            </a:r>
            <a:r>
              <a:rPr lang="sk-SK" sz="2000" b="1" dirty="0" smtClean="0"/>
              <a:t>projektu.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Nedostatočný popis 3D – vyjadriť sa ku každému bodu prílohy - podmienky 3D.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endParaRPr lang="sk-SK" sz="2000" b="1" dirty="0"/>
          </a:p>
          <a:p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8656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Časť </a:t>
            </a:r>
            <a:r>
              <a:rPr lang="sk-SK" sz="2200" b="1" dirty="0" smtClean="0"/>
              <a:t>7.3</a:t>
            </a:r>
            <a:endParaRPr lang="sk-SK" sz="2200" b="1" dirty="0"/>
          </a:p>
          <a:p>
            <a:pPr algn="just"/>
            <a:r>
              <a:rPr lang="sk-SK" sz="2000" dirty="0" smtClean="0"/>
              <a:t>Nedostatočný popis </a:t>
            </a:r>
            <a:r>
              <a:rPr lang="sk-SK" sz="2000" dirty="0"/>
              <a:t>toho, ako a do akej miery projekt prispeje k riešeniu potrieb/problémov </a:t>
            </a:r>
            <a:r>
              <a:rPr lang="sk-SK" sz="2000" dirty="0" smtClean="0"/>
              <a:t>skupín,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Nedostatočný popis jednotlivých stupňov bývania a často i nesúlad v počte stupňov bývania a počte bytových jednotiek.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Pozor – výstup so systému </a:t>
            </a:r>
            <a:r>
              <a:rPr lang="sk-SK" sz="2000" b="1" dirty="0" smtClean="0"/>
              <a:t>nie je </a:t>
            </a:r>
            <a:r>
              <a:rPr lang="sk-SK" sz="2000" dirty="0" smtClean="0"/>
              <a:t>jeden so stupňov bývania.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Nedostatočne popísaný výstup so systému: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sk-SK" sz="2000" dirty="0"/>
              <a:t>v</a:t>
            </a:r>
            <a:r>
              <a:rPr lang="sk-SK" sz="2000" dirty="0" smtClean="0"/>
              <a:t> prípade obecného nájomného bývania uviesť jeho lokalitu, kapacitu...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sk-SK" sz="2000" dirty="0"/>
              <a:t>v</a:t>
            </a:r>
            <a:r>
              <a:rPr lang="sk-SK" sz="2000" dirty="0" smtClean="0"/>
              <a:t> prípade IBV uviesť lokalitu, pripravenosť pozemkov na výstavbu, časový harmonogram výstavby, pomoc obce/mesta s individuálnou výstavou.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6960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Časť 7.4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Nedostatočný popis </a:t>
            </a:r>
            <a:r>
              <a:rPr lang="sk-SK" sz="2000" dirty="0"/>
              <a:t>ú</a:t>
            </a:r>
            <a:r>
              <a:rPr lang="sk-SK" sz="2000" dirty="0" smtClean="0"/>
              <a:t>čelnosti </a:t>
            </a:r>
            <a:r>
              <a:rPr lang="sk-SK" sz="2000" dirty="0"/>
              <a:t>navrhnutého systému riadenia </a:t>
            </a:r>
            <a:r>
              <a:rPr lang="sk-SK" sz="2000" dirty="0" smtClean="0"/>
              <a:t>projektu</a:t>
            </a:r>
          </a:p>
          <a:p>
            <a:pPr marL="627063" indent="-2714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sk-SK" sz="2000" dirty="0" smtClean="0"/>
              <a:t>Žiadateľ </a:t>
            </a:r>
            <a:r>
              <a:rPr lang="sk-SK" sz="2000" dirty="0"/>
              <a:t>popíše realizačný tím, administratívne kapacity na riadenie projektu a to komplexným zadefinovaním jednotlivých pozícií riadiaceho tímu (napr. projektový manažér, finančný manažér, manažér pre publicitu a pod</a:t>
            </a:r>
            <a:r>
              <a:rPr lang="sk-SK" sz="2000" dirty="0" smtClean="0"/>
              <a:t>.). </a:t>
            </a:r>
            <a:r>
              <a:rPr lang="sk-SK" sz="2000" b="1" dirty="0" smtClean="0"/>
              <a:t>Uvedenie či kapacity sú interné – zamestnanci alebo externé – napr. firma.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063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DB67570A4843419EF02158780AD917" ma:contentTypeVersion="2" ma:contentTypeDescription="Umožňuje vytvoriť nový dokument." ma:contentTypeScope="" ma:versionID="8c38744fdde42b9ff89d8f7208da0121">
  <xsd:schema xmlns:xsd="http://www.w3.org/2001/XMLSchema" xmlns:xs="http://www.w3.org/2001/XMLSchema" xmlns:p="http://schemas.microsoft.com/office/2006/metadata/properties" xmlns:ns2="7d7cdc55-6ebe-4ecb-a43c-ecb324da520f" targetNamespace="http://schemas.microsoft.com/office/2006/metadata/properties" ma:root="true" ma:fieldsID="95fb5dda5108c282cc536f9ae5f71c27" ns2:_="">
    <xsd:import namespace="7d7cdc55-6ebe-4ecb-a43c-ecb324da52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cdc55-6ebe-4ecb-a43c-ecb324da52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168190-0F63-44FE-AE28-DDDB2AB729A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7d7cdc55-6ebe-4ecb-a43c-ecb324da520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D2492FB-2585-4CEA-A818-337CA5CE57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8EF8F-702E-4165-8041-06D01D855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cdc55-6ebe-4ecb-a43c-ecb324da5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13074</TotalTime>
  <Words>745</Words>
  <Application>Microsoft Office PowerPoint</Application>
  <PresentationFormat>Prezentácia na obrazovke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WenQuanYi Zen Hei</vt:lpstr>
      <vt:lpstr>1_Motív Office</vt:lpstr>
      <vt:lpstr>OPERAČNÝ PROGRAM  ĽUDSKÉ ZDROJE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332</cp:revision>
  <cp:lastPrinted>2016-03-11T14:00:48Z</cp:lastPrinted>
  <dcterms:created xsi:type="dcterms:W3CDTF">2015-06-03T20:40:01Z</dcterms:created>
  <dcterms:modified xsi:type="dcterms:W3CDTF">2021-09-29T09:21:16Z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0x010100F7DB67570A4843419EF02158780AD917</vt:lpwstr>
  </property>
</Properties>
</file>